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3"/>
  </p:notesMasterIdLst>
  <p:handoutMasterIdLst>
    <p:handoutMasterId r:id="rId114"/>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345" r:id="rId24"/>
    <p:sldId id="267" r:id="rId25"/>
    <p:sldId id="268" r:id="rId26"/>
    <p:sldId id="273" r:id="rId27"/>
    <p:sldId id="269" r:id="rId28"/>
    <p:sldId id="274" r:id="rId29"/>
    <p:sldId id="354" r:id="rId30"/>
    <p:sldId id="275" r:id="rId31"/>
    <p:sldId id="276" r:id="rId32"/>
    <p:sldId id="277" r:id="rId33"/>
    <p:sldId id="278" r:id="rId34"/>
    <p:sldId id="352" r:id="rId35"/>
    <p:sldId id="279" r:id="rId36"/>
    <p:sldId id="353" r:id="rId37"/>
    <p:sldId id="280" r:id="rId38"/>
    <p:sldId id="373" r:id="rId39"/>
    <p:sldId id="374" r:id="rId40"/>
    <p:sldId id="402" r:id="rId41"/>
    <p:sldId id="376" r:id="rId42"/>
    <p:sldId id="403" r:id="rId43"/>
    <p:sldId id="377" r:id="rId44"/>
    <p:sldId id="404" r:id="rId45"/>
    <p:sldId id="282" r:id="rId46"/>
    <p:sldId id="378" r:id="rId47"/>
    <p:sldId id="283" r:id="rId48"/>
    <p:sldId id="285" r:id="rId49"/>
    <p:sldId id="789" r:id="rId50"/>
    <p:sldId id="288" r:id="rId51"/>
    <p:sldId id="289" r:id="rId52"/>
    <p:sldId id="284" r:id="rId53"/>
    <p:sldId id="286" r:id="rId54"/>
    <p:sldId id="357" r:id="rId55"/>
    <p:sldId id="291" r:id="rId56"/>
    <p:sldId id="290" r:id="rId57"/>
    <p:sldId id="292" r:id="rId58"/>
    <p:sldId id="293" r:id="rId59"/>
    <p:sldId id="294" r:id="rId60"/>
    <p:sldId id="296" r:id="rId61"/>
    <p:sldId id="360" r:id="rId62"/>
    <p:sldId id="358" r:id="rId63"/>
    <p:sldId id="300" r:id="rId64"/>
    <p:sldId id="301" r:id="rId65"/>
    <p:sldId id="361" r:id="rId66"/>
    <p:sldId id="359" r:id="rId67"/>
    <p:sldId id="303" r:id="rId68"/>
    <p:sldId id="304" r:id="rId69"/>
    <p:sldId id="305" r:id="rId70"/>
    <p:sldId id="503" r:id="rId71"/>
    <p:sldId id="307" r:id="rId72"/>
    <p:sldId id="504" r:id="rId73"/>
    <p:sldId id="308" r:id="rId74"/>
    <p:sldId id="379" r:id="rId75"/>
    <p:sldId id="306" r:id="rId76"/>
    <p:sldId id="505" r:id="rId77"/>
    <p:sldId id="309" r:id="rId78"/>
    <p:sldId id="310" r:id="rId79"/>
    <p:sldId id="311" r:id="rId80"/>
    <p:sldId id="313" r:id="rId81"/>
    <p:sldId id="314" r:id="rId82"/>
    <p:sldId id="315" r:id="rId83"/>
    <p:sldId id="316" r:id="rId84"/>
    <p:sldId id="317" r:id="rId85"/>
    <p:sldId id="318" r:id="rId86"/>
    <p:sldId id="319" r:id="rId87"/>
    <p:sldId id="320" r:id="rId88"/>
    <p:sldId id="321" r:id="rId89"/>
    <p:sldId id="322" r:id="rId90"/>
    <p:sldId id="323" r:id="rId91"/>
    <p:sldId id="325" r:id="rId92"/>
    <p:sldId id="362" r:id="rId93"/>
    <p:sldId id="326" r:id="rId94"/>
    <p:sldId id="363" r:id="rId95"/>
    <p:sldId id="327" r:id="rId96"/>
    <p:sldId id="364" r:id="rId97"/>
    <p:sldId id="400" r:id="rId98"/>
    <p:sldId id="328" r:id="rId99"/>
    <p:sldId id="329" r:id="rId100"/>
    <p:sldId id="330" r:id="rId101"/>
    <p:sldId id="365" r:id="rId102"/>
    <p:sldId id="331" r:id="rId103"/>
    <p:sldId id="366" r:id="rId104"/>
    <p:sldId id="332" r:id="rId105"/>
    <p:sldId id="333" r:id="rId106"/>
    <p:sldId id="338" r:id="rId107"/>
    <p:sldId id="788" r:id="rId108"/>
    <p:sldId id="499" r:id="rId109"/>
    <p:sldId id="501" r:id="rId110"/>
    <p:sldId id="500" r:id="rId111"/>
    <p:sldId id="502" r:id="rId112"/>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 id="345"/>
          </p14:sldIdLst>
        </p14:section>
        <p14:section name="Floating-Point" id="{6D2014AF-8D72-47F0-9940-BCB1CC3A9C30}">
          <p14:sldIdLst>
            <p14:sldId id="267"/>
            <p14:sldId id="268"/>
            <p14:sldId id="273"/>
            <p14:sldId id="269"/>
            <p14:sldId id="274"/>
            <p14:sldId id="354"/>
            <p14:sldId id="275"/>
            <p14:sldId id="276"/>
            <p14:sldId id="277"/>
            <p14:sldId id="278"/>
            <p14:sldId id="352"/>
            <p14:sldId id="279"/>
            <p14:sldId id="353"/>
            <p14:sldId id="280"/>
            <p14:sldId id="373"/>
            <p14:sldId id="374"/>
            <p14:sldId id="402"/>
            <p14:sldId id="376"/>
            <p14:sldId id="403"/>
            <p14:sldId id="377"/>
            <p14:sldId id="404"/>
            <p14:sldId id="282"/>
            <p14:sldId id="37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7"/>
            <p14:sldId id="504"/>
            <p14:sldId id="308"/>
            <p14:sldId id="379"/>
            <p14:sldId id="306"/>
            <p14:sldId id="505"/>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 id="319"/>
          </p14:sldIdLst>
        </p14:section>
        <p14:section name="Car Management Systems" id="{9C47122E-C035-4023-A7F3-D62B350F16F6}">
          <p14:sldIdLst>
            <p14:sldId id="320"/>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170" autoAdjust="0"/>
  </p:normalViewPr>
  <p:slideViewPr>
    <p:cSldViewPr snapToGrid="0">
      <p:cViewPr varScale="1">
        <p:scale>
          <a:sx n="73" d="100"/>
          <a:sy n="73" d="100"/>
        </p:scale>
        <p:origin x="564" y="3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modSld">
      <pc:chgData name="Al Friend" userId="e5ed79da-d858-46d4-9eed-a7a24903f2de" providerId="ADAL" clId="{ED8EBFBA-817D-4F72-B9C1-8F25C5F21857}" dt="2025-03-14T12:21:49.620" v="196" actId="20577"/>
      <pc:docMkLst>
        <pc:docMk/>
      </pc:docMkLst>
      <pc:sldChg chg="addSp modSp modAnim">
        <pc:chgData name="Al Friend" userId="e5ed79da-d858-46d4-9eed-a7a24903f2de" providerId="ADAL" clId="{ED8EBFBA-817D-4F72-B9C1-8F25C5F21857}" dt="2025-03-14T11:52:18.606" v="163"/>
        <pc:sldMkLst>
          <pc:docMk/>
          <pc:sldMk cId="3694283659" sldId="264"/>
        </pc:sldMkLst>
        <pc:spChg chg="mod">
          <ac:chgData name="Al Friend" userId="e5ed79da-d858-46d4-9eed-a7a24903f2de" providerId="ADAL" clId="{ED8EBFBA-817D-4F72-B9C1-8F25C5F21857}" dt="2025-03-14T11:49:34.616" v="128" actId="1076"/>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Sp modSp modAnim">
        <pc:chgData name="Al Friend" userId="e5ed79da-d858-46d4-9eed-a7a24903f2de" providerId="ADAL" clId="{ED8EBFBA-817D-4F72-B9C1-8F25C5F21857}" dt="2025-03-14T10:23:42.937" v="119"/>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Sp delSp modSp modAnim">
        <pc:chgData name="Al Friend" userId="e5ed79da-d858-46d4-9eed-a7a24903f2de" providerId="ADAL" clId="{ED8EBFBA-817D-4F72-B9C1-8F25C5F21857}" dt="2025-03-14T11:52:46.703" v="166"/>
        <pc:sldMkLst>
          <pc:docMk/>
          <pc:sldMk cId="2678415636" sldId="369"/>
        </pc:sldMkLst>
        <pc:spChg chg="mod">
          <ac:chgData name="Al Friend" userId="e5ed79da-d858-46d4-9eed-a7a24903f2de" providerId="ADAL" clId="{ED8EBFBA-817D-4F72-B9C1-8F25C5F21857}" dt="2025-03-14T11:50:38.511" v="143" actId="6549"/>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modNotesTx">
        <pc:chgData name="Al Friend" userId="e5ed79da-d858-46d4-9eed-a7a24903f2de" providerId="ADAL" clId="{ED8EBFBA-817D-4F72-B9C1-8F25C5F21857}" dt="2025-03-14T12:21:49.620" v="196" actId="20577"/>
        <pc:sldMkLst>
          <pc:docMk/>
          <pc:sldMk cId="170589236" sldId="401"/>
        </pc:sldMkLst>
      </pc:sldChg>
      <pc:sldChg chg="modSp">
        <pc:chgData name="Al Friend" userId="e5ed79da-d858-46d4-9eed-a7a24903f2de" providerId="ADAL" clId="{ED8EBFBA-817D-4F72-B9C1-8F25C5F21857}" dt="2025-03-14T12:13:34.463" v="174" actId="20577"/>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addSld modSld modSection">
      <pc:chgData name="Al Friend" userId="e5ed79da-d858-46d4-9eed-a7a24903f2de" providerId="ADAL" clId="{99F5CDCE-CDC0-4F5D-88E0-3479CB3C7B75}" dt="2025-03-05T22:07:18.294" v="5" actId="729"/>
      <pc:docMkLst>
        <pc:docMk/>
      </pc:docMkLst>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14/03/2025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14/03/2025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Two’s complement: -128 to 127 (256 values)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5768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58102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4171116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both.</a:t>
            </a:r>
          </a:p>
          <a:p>
            <a:r>
              <a:rPr lang="en-GB" dirty="0"/>
              <a:t>8-bit exponent gives a range of 2</a:t>
            </a:r>
            <a:r>
              <a:rPr lang="en-GB" baseline="30000" dirty="0"/>
              <a:t>127</a:t>
            </a:r>
            <a:r>
              <a:rPr lang="en-GB" baseline="0" dirty="0"/>
              <a:t> to 2</a:t>
            </a:r>
            <a:r>
              <a:rPr lang="en-GB" baseline="30000" dirty="0"/>
              <a:t>-128</a:t>
            </a:r>
          </a:p>
          <a:p>
            <a:pPr defTabSz="955182">
              <a:defRPr/>
            </a:pPr>
            <a:r>
              <a:rPr lang="en-GB" dirty="0"/>
              <a:t>4-bit exponent gives a range of 2</a:t>
            </a:r>
            <a:r>
              <a:rPr lang="en-GB" baseline="30000" dirty="0"/>
              <a:t>7</a:t>
            </a:r>
            <a:r>
              <a:rPr lang="en-GB" baseline="0" dirty="0"/>
              <a:t> to 2</a:t>
            </a:r>
            <a:r>
              <a:rPr lang="en-GB" baseline="30000" dirty="0"/>
              <a:t>-8</a:t>
            </a:r>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205423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49</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50</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67</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68</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80</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81</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86</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88</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89</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97</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98</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24571308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291043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a:t>Example: http://nipponkitchen.co.uk/</a:t>
            </a: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107</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108</a:t>
            </a:fld>
            <a:endParaRPr lang="en-GB"/>
          </a:p>
        </p:txBody>
      </p:sp>
    </p:spTree>
    <p:extLst>
      <p:ext uri="{BB962C8B-B14F-4D97-AF65-F5344CB8AC3E}">
        <p14:creationId xmlns:p14="http://schemas.microsoft.com/office/powerpoint/2010/main" val="2750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14/03/2025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14/03/2025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14/03/2025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14/03/2025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14/03/2025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14/03/2025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3942654" y="5940875"/>
            <a:ext cx="4306692" cy="707886"/>
          </a:xfrm>
          <a:prstGeom prst="rect">
            <a:avLst/>
          </a:prstGeom>
          <a:noFill/>
        </p:spPr>
        <p:txBody>
          <a:bodyPr wrap="none" rtlCol="0">
            <a:spAutoFit/>
          </a:bodyPr>
          <a:lstStyle/>
          <a:p>
            <a:pPr algn="ctr"/>
            <a:r>
              <a:rPr lang="en-GB" sz="4000" b="1" dirty="0">
                <a:solidFill>
                  <a:srgbClr val="7030A0"/>
                </a:solidFill>
              </a:rPr>
              <a:t>Range: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1184611"/>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Sign bit</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10" name="TextBox 9"/>
          <p:cNvSpPr txBox="1"/>
          <p:nvPr/>
        </p:nvSpPr>
        <p:spPr>
          <a:xfrm>
            <a:off x="7204202" y="5784989"/>
            <a:ext cx="4149598" cy="707886"/>
          </a:xfrm>
          <a:prstGeom prst="rect">
            <a:avLst/>
          </a:prstGeom>
          <a:noFill/>
        </p:spPr>
        <p:txBody>
          <a:bodyPr wrap="none" rtlCol="0">
            <a:spAutoFit/>
          </a:bodyPr>
          <a:lstStyle/>
          <a:p>
            <a:r>
              <a:rPr lang="en-GB" sz="4000" b="1" dirty="0"/>
              <a:t>Range: -128 to 127</a:t>
            </a:r>
          </a:p>
        </p:txBody>
      </p:sp>
      <p:sp>
        <p:nvSpPr>
          <p:cNvPr id="11" name="TextBox 10">
            <a:extLst>
              <a:ext uri="{FF2B5EF4-FFF2-40B4-BE49-F238E27FC236}">
                <a16:creationId xmlns:a16="http://schemas.microsoft.com/office/drawing/2014/main" id="{F41D9C04-43E1-47E2-BF53-B0D3B974AECD}"/>
              </a:ext>
            </a:extLst>
          </p:cNvPr>
          <p:cNvSpPr txBox="1"/>
          <p:nvPr/>
        </p:nvSpPr>
        <p:spPr>
          <a:xfrm>
            <a:off x="838200" y="2769161"/>
            <a:ext cx="2904962" cy="3170099"/>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 </a:t>
            </a:r>
            <a:r>
              <a:rPr lang="en-GB" sz="4000" b="1" dirty="0"/>
              <a:t>- 1</a:t>
            </a:r>
          </a:p>
          <a:p>
            <a:r>
              <a:rPr lang="en-GB" sz="4000" b="1" dirty="0"/>
              <a:t>	= 2</a:t>
            </a:r>
            <a:r>
              <a:rPr lang="en-GB" sz="4000" b="1" baseline="30000" dirty="0"/>
              <a:t>8-1</a:t>
            </a:r>
            <a:r>
              <a:rPr lang="en-GB" sz="4000" b="1" dirty="0"/>
              <a:t> - 1</a:t>
            </a:r>
          </a:p>
          <a:p>
            <a:r>
              <a:rPr lang="en-GB" sz="4000" b="1" dirty="0"/>
              <a:t>	= 2</a:t>
            </a:r>
            <a:r>
              <a:rPr lang="en-GB" sz="4000" b="1" baseline="30000" dirty="0"/>
              <a:t>7</a:t>
            </a:r>
            <a:r>
              <a:rPr lang="en-GB" sz="4000" b="1" dirty="0"/>
              <a:t> - 1</a:t>
            </a:r>
          </a:p>
          <a:p>
            <a:r>
              <a:rPr lang="en-GB" sz="4000" b="1" dirty="0"/>
              <a:t>	= 128 - 1</a:t>
            </a:r>
          </a:p>
          <a:p>
            <a:r>
              <a:rPr lang="en-GB" sz="4000" b="1" dirty="0"/>
              <a:t>	= 127</a:t>
            </a:r>
          </a:p>
        </p:txBody>
      </p:sp>
      <p:sp>
        <p:nvSpPr>
          <p:cNvPr id="12" name="TextBox 11">
            <a:extLst>
              <a:ext uri="{FF2B5EF4-FFF2-40B4-BE49-F238E27FC236}">
                <a16:creationId xmlns:a16="http://schemas.microsoft.com/office/drawing/2014/main" id="{C3229007-04B3-4A96-ABEA-DC4690E00D61}"/>
              </a:ext>
            </a:extLst>
          </p:cNvPr>
          <p:cNvSpPr txBox="1"/>
          <p:nvPr/>
        </p:nvSpPr>
        <p:spPr>
          <a:xfrm>
            <a:off x="4266460" y="2769161"/>
            <a:ext cx="2414444" cy="2554545"/>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a:t>
            </a:r>
            <a:endParaRPr lang="en-GB" sz="4000" b="1" dirty="0"/>
          </a:p>
          <a:p>
            <a:r>
              <a:rPr lang="en-GB" sz="4000" b="1" dirty="0"/>
              <a:t>	= -2</a:t>
            </a:r>
            <a:r>
              <a:rPr lang="en-GB" sz="4000" b="1" baseline="30000" dirty="0"/>
              <a:t>8-1</a:t>
            </a:r>
            <a:endParaRPr lang="en-GB" sz="4000" b="1" dirty="0"/>
          </a:p>
          <a:p>
            <a:r>
              <a:rPr lang="en-GB" sz="4000" b="1" dirty="0"/>
              <a:t>	= -2</a:t>
            </a:r>
            <a:r>
              <a:rPr lang="en-GB" sz="4000" b="1" baseline="30000" dirty="0"/>
              <a:t>7</a:t>
            </a:r>
            <a:endParaRPr lang="en-GB" sz="4000" b="1" dirty="0"/>
          </a:p>
          <a:p>
            <a:r>
              <a:rPr lang="en-GB" sz="4000" b="1" dirty="0"/>
              <a:t>	= -128</a:t>
            </a:r>
          </a:p>
        </p:txBody>
      </p:sp>
    </p:spTree>
    <p:extLst>
      <p:ext uri="{BB962C8B-B14F-4D97-AF65-F5344CB8AC3E}">
        <p14:creationId xmlns:p14="http://schemas.microsoft.com/office/powerpoint/2010/main" val="19563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510069" cy="1200329"/>
          </a:xfrm>
          <a:prstGeom prst="rect">
            <a:avLst/>
          </a:prstGeom>
          <a:noFill/>
        </p:spPr>
        <p:txBody>
          <a:bodyPr wrap="none" rtlCol="0">
            <a:spAutoFit/>
          </a:bodyPr>
          <a:lstStyle/>
          <a:p>
            <a:r>
              <a:rPr lang="en-GB" sz="7200" dirty="0"/>
              <a:t>Fixed: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27355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20508476"/>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658778" y="5575058"/>
            <a:ext cx="1351973" cy="523220"/>
          </a:xfrm>
          <a:prstGeom prst="rect">
            <a:avLst/>
          </a:prstGeom>
          <a:noFill/>
        </p:spPr>
        <p:txBody>
          <a:bodyPr wrap="none" rtlCol="0">
            <a:spAutoFit/>
          </a:bodyPr>
          <a:lstStyle/>
          <a:p>
            <a:r>
              <a:rPr lang="en-GB" sz="2800" dirty="0"/>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nvGraphicFramePr>
        <p:xfrm>
          <a:off x="840000" y="2910840"/>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p:nvPr/>
        </p:nvCxnSpPr>
        <p:spPr>
          <a:xfrm>
            <a:off x="1464849"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p:nvPr/>
        </p:nvCxnSpPr>
        <p:spPr>
          <a:xfrm>
            <a:off x="8045240"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1/3</a:t>
            </a:r>
          </a:p>
        </p:txBody>
      </p:sp>
      <p:sp>
        <p:nvSpPr>
          <p:cNvPr id="3" name="TextBox 2"/>
          <p:cNvSpPr txBox="1"/>
          <p:nvPr/>
        </p:nvSpPr>
        <p:spPr>
          <a:xfrm>
            <a:off x="838200" y="2456672"/>
            <a:ext cx="7324121" cy="1200329"/>
          </a:xfrm>
          <a:prstGeom prst="rect">
            <a:avLst/>
          </a:prstGeom>
          <a:noFill/>
        </p:spPr>
        <p:txBody>
          <a:bodyPr wrap="none" rtlCol="0">
            <a:spAutoFit/>
          </a:bodyPr>
          <a:lstStyle/>
          <a:p>
            <a:r>
              <a:rPr lang="en-GB" sz="7200" dirty="0"/>
              <a:t>Fixed: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18642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324121" cy="1200329"/>
          </a:xfrm>
          <a:prstGeom prst="rect">
            <a:avLst/>
          </a:prstGeom>
          <a:noFill/>
        </p:spPr>
        <p:txBody>
          <a:bodyPr wrap="none" rtlCol="0">
            <a:spAutoFit/>
          </a:bodyPr>
          <a:lstStyle/>
          <a:p>
            <a:r>
              <a:rPr lang="en-GB" sz="7200" dirty="0"/>
              <a:t>Fixed: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351701" y="5580118"/>
            <a:ext cx="1351973" cy="523220"/>
          </a:xfrm>
          <a:prstGeom prst="rect">
            <a:avLst/>
          </a:prstGeom>
          <a:noFill/>
        </p:spPr>
        <p:txBody>
          <a:bodyPr wrap="none" rtlCol="0">
            <a:spAutoFit/>
          </a:bodyPr>
          <a:lstStyle/>
          <a:p>
            <a:r>
              <a:rPr lang="en-GB" sz="2800" dirty="0"/>
              <a:t>Padding</a:t>
            </a:r>
          </a:p>
        </p:txBody>
      </p:sp>
      <p:cxnSp>
        <p:nvCxnSpPr>
          <p:cNvPr id="11" name="Straight Connector 10"/>
          <p:cNvCxnSpPr/>
          <p:nvPr/>
        </p:nvCxnSpPr>
        <p:spPr>
          <a:xfrm>
            <a:off x="3003804" y="5235677"/>
            <a:ext cx="4392000"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4" name="Group 3"/>
          <p:cNvGrpSpPr/>
          <p:nvPr/>
        </p:nvGrpSpPr>
        <p:grpSpPr>
          <a:xfrm>
            <a:off x="7539368" y="3147267"/>
            <a:ext cx="3659976" cy="1727608"/>
            <a:chOff x="7539368" y="3147267"/>
            <a:chExt cx="3659976" cy="1727608"/>
          </a:xfrm>
        </p:grpSpPr>
        <p:sp>
          <p:nvSpPr>
            <p:cNvPr id="13" name="TextBox 12"/>
            <p:cNvSpPr txBox="1"/>
            <p:nvPr/>
          </p:nvSpPr>
          <p:spPr>
            <a:xfrm>
              <a:off x="7539368" y="3147267"/>
              <a:ext cx="3659976" cy="523220"/>
            </a:xfrm>
            <a:prstGeom prst="rect">
              <a:avLst/>
            </a:prstGeom>
            <a:noFill/>
          </p:spPr>
          <p:txBody>
            <a:bodyPr wrap="none" rtlCol="0">
              <a:spAutoFit/>
            </a:bodyPr>
            <a:lstStyle/>
            <a:p>
              <a:r>
                <a:rPr lang="en-GB" sz="2800" dirty="0"/>
                <a:t>8-bit two’s complement</a:t>
              </a:r>
            </a:p>
          </p:txBody>
        </p:sp>
        <p:sp>
          <p:nvSpPr>
            <p:cNvPr id="3" name="Down Arrow 2"/>
            <p:cNvSpPr/>
            <p:nvPr/>
          </p:nvSpPr>
          <p:spPr>
            <a:xfrm>
              <a:off x="8860672" y="3825015"/>
              <a:ext cx="973393"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3/3</a:t>
            </a:r>
          </a:p>
        </p:txBody>
      </p:sp>
      <p:graphicFrame>
        <p:nvGraphicFramePr>
          <p:cNvPr id="10" name="Table 9"/>
          <p:cNvGraphicFramePr>
            <a:graphicFrameLocks noGrp="1"/>
          </p:cNvGraphicFramePr>
          <p:nvPr/>
        </p:nvGraphicFramePr>
        <p:xfrm>
          <a:off x="840000" y="2910840"/>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47596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24 bits (16 + 8) – Part 3/3</a:t>
            </a:r>
          </a:p>
        </p:txBody>
      </p:sp>
      <p:graphicFrame>
        <p:nvGraphicFramePr>
          <p:cNvPr id="10" name="Table 9"/>
          <p:cNvGraphicFramePr>
            <a:graphicFrameLocks noGrp="1"/>
          </p:cNvGraphicFramePr>
          <p:nvPr>
            <p:extLst>
              <p:ext uri="{D42A27DB-BD31-4B8C-83A1-F6EECF244321}">
                <p14:modId xmlns:p14="http://schemas.microsoft.com/office/powerpoint/2010/main" val="3555477812"/>
              </p:ext>
            </p:extLst>
          </p:nvPr>
        </p:nvGraphicFramePr>
        <p:xfrm>
          <a:off x="840000" y="2910840"/>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403100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Fixed: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2532761136"/>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510069" cy="2308324"/>
          </a:xfrm>
          <a:prstGeom prst="rect">
            <a:avLst/>
          </a:prstGeom>
          <a:noFill/>
        </p:spPr>
        <p:txBody>
          <a:bodyPr wrap="none" rtlCol="0">
            <a:spAutoFit/>
          </a:bodyPr>
          <a:lstStyle/>
          <a:p>
            <a:r>
              <a:rPr lang="en-GB" sz="7200" dirty="0"/>
              <a:t>Fixed: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Fixed: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816201191"/>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856044" cy="2308324"/>
          </a:xfrm>
          <a:prstGeom prst="rect">
            <a:avLst/>
          </a:prstGeom>
          <a:noFill/>
        </p:spPr>
        <p:txBody>
          <a:bodyPr wrap="none" rtlCol="0">
            <a:spAutoFit/>
          </a:bodyPr>
          <a:lstStyle/>
          <a:p>
            <a:r>
              <a:rPr lang="en-GB" sz="7200" dirty="0"/>
              <a:t>Fixed: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Fixed: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417869817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1"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24-bit, 8-bit Exponent</a:t>
            </a:r>
          </a:p>
        </p:txBody>
      </p:sp>
      <p:sp>
        <p:nvSpPr>
          <p:cNvPr id="7" name="TextBox 6"/>
          <p:cNvSpPr txBox="1"/>
          <p:nvPr/>
        </p:nvSpPr>
        <p:spPr>
          <a:xfrm>
            <a:off x="838196" y="1728847"/>
            <a:ext cx="6573916" cy="2308324"/>
          </a:xfrm>
          <a:prstGeom prst="rect">
            <a:avLst/>
          </a:prstGeom>
          <a:noFill/>
        </p:spPr>
        <p:txBody>
          <a:bodyPr wrap="none" rtlCol="0">
            <a:spAutoFit/>
          </a:bodyPr>
          <a:lstStyle/>
          <a:p>
            <a:r>
              <a:rPr lang="en-GB" sz="7200" dirty="0"/>
              <a:t>Fixed: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2693075"/>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483305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1092200" y="3386248"/>
            <a:ext cx="6497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8079768" y="3386248"/>
            <a:ext cx="3024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455223" y="3743689"/>
            <a:ext cx="1504001" cy="523220"/>
          </a:xfrm>
          <a:prstGeom prst="rect">
            <a:avLst/>
          </a:prstGeom>
          <a:noFill/>
        </p:spPr>
        <p:txBody>
          <a:bodyPr wrap="none" rtlCol="0">
            <a:spAutoFit/>
          </a:bodyPr>
          <a:lstStyle/>
          <a:p>
            <a:r>
              <a:rPr lang="en-GB" sz="2800" dirty="0"/>
              <a:t>Precision</a:t>
            </a:r>
          </a:p>
        </p:txBody>
      </p:sp>
      <p:sp>
        <p:nvSpPr>
          <p:cNvPr id="8" name="TextBox 7"/>
          <p:cNvSpPr txBox="1"/>
          <p:nvPr/>
        </p:nvSpPr>
        <p:spPr>
          <a:xfrm>
            <a:off x="10265992" y="3743689"/>
            <a:ext cx="1084208" cy="523220"/>
          </a:xfrm>
          <a:prstGeom prst="rect">
            <a:avLst/>
          </a:prstGeom>
          <a:noFill/>
        </p:spPr>
        <p:txBody>
          <a:bodyPr wrap="none" rtlCol="0">
            <a:spAutoFit/>
          </a:bodyPr>
          <a:lstStyle/>
          <a:p>
            <a:r>
              <a:rPr lang="en-GB" sz="2800" dirty="0"/>
              <a:t>Range</a:t>
            </a:r>
          </a:p>
        </p:txBody>
      </p:sp>
      <p:cxnSp>
        <p:nvCxnSpPr>
          <p:cNvPr id="9" name="Straight Connector 8"/>
          <p:cNvCxnSpPr/>
          <p:nvPr/>
        </p:nvCxnSpPr>
        <p:spPr>
          <a:xfrm>
            <a:off x="1092200" y="4630029"/>
            <a:ext cx="8225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822516" y="4630029"/>
            <a:ext cx="129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7202398" y="1900648"/>
            <a:ext cx="4147802" cy="523220"/>
          </a:xfrm>
          <a:prstGeom prst="rect">
            <a:avLst/>
          </a:prstGeom>
          <a:noFill/>
        </p:spPr>
        <p:txBody>
          <a:bodyPr wrap="none" rtlCol="0">
            <a:spAutoFit/>
          </a:bodyPr>
          <a:lstStyle/>
          <a:p>
            <a:r>
              <a:rPr lang="en-GB" sz="2800" dirty="0"/>
              <a:t>8-bit exponent: 2</a:t>
            </a:r>
            <a:r>
              <a:rPr lang="en-GB" sz="2800" baseline="30000" dirty="0"/>
              <a:t>127</a:t>
            </a:r>
            <a:r>
              <a:rPr lang="en-GB" sz="2800" dirty="0"/>
              <a:t> to 2</a:t>
            </a:r>
            <a:r>
              <a:rPr lang="en-GB" sz="2800" baseline="30000" dirty="0"/>
              <a:t>-128</a:t>
            </a:r>
          </a:p>
        </p:txBody>
      </p:sp>
      <p:sp>
        <p:nvSpPr>
          <p:cNvPr id="13" name="TextBox 12"/>
          <p:cNvSpPr txBox="1"/>
          <p:nvPr/>
        </p:nvSpPr>
        <p:spPr>
          <a:xfrm>
            <a:off x="7689711" y="5714368"/>
            <a:ext cx="3660489" cy="523220"/>
          </a:xfrm>
          <a:prstGeom prst="rect">
            <a:avLst/>
          </a:prstGeom>
          <a:noFill/>
        </p:spPr>
        <p:txBody>
          <a:bodyPr wrap="none" rtlCol="0">
            <a:spAutoFit/>
          </a:bodyPr>
          <a:lstStyle/>
          <a:p>
            <a:r>
              <a:rPr lang="en-GB" sz="2800" dirty="0"/>
              <a:t>4-bit exponent: 2</a:t>
            </a:r>
            <a:r>
              <a:rPr lang="en-GB" sz="2800" baseline="30000" dirty="0"/>
              <a:t>7</a:t>
            </a:r>
            <a:r>
              <a:rPr lang="en-GB" sz="2800" dirty="0"/>
              <a:t> to 2</a:t>
            </a:r>
            <a:r>
              <a:rPr lang="en-GB" sz="2800" baseline="30000" dirty="0"/>
              <a:t>-8</a:t>
            </a:r>
          </a:p>
        </p:txBody>
      </p:sp>
      <p:sp>
        <p:nvSpPr>
          <p:cNvPr id="14" name="TextBox 13">
            <a:extLst>
              <a:ext uri="{FF2B5EF4-FFF2-40B4-BE49-F238E27FC236}">
                <a16:creationId xmlns:a16="http://schemas.microsoft.com/office/drawing/2014/main" id="{985982D0-99F2-4C12-914F-9D8FF10E301D}"/>
              </a:ext>
            </a:extLst>
          </p:cNvPr>
          <p:cNvSpPr txBox="1"/>
          <p:nvPr/>
        </p:nvSpPr>
        <p:spPr>
          <a:xfrm>
            <a:off x="1455222" y="571436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455222" y="1899011"/>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2693075"/>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483305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1092200" y="3386248"/>
            <a:ext cx="6497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8079768" y="3386248"/>
            <a:ext cx="3024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92200" y="4630029"/>
            <a:ext cx="8225771"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822516" y="4630029"/>
            <a:ext cx="129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47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English language</a:t>
            </a:r>
          </a:p>
          <a:p>
            <a:r>
              <a:rPr lang="en-GB" dirty="0"/>
              <a:t>Unicode allows many more characters to be represented</a:t>
            </a:r>
          </a:p>
          <a:p>
            <a:r>
              <a:rPr lang="en-GB" dirty="0"/>
              <a:t>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width of data bus</a:t>
            </a:r>
          </a:p>
          <a:p>
            <a:pPr lvl="1"/>
            <a:r>
              <a:rPr lang="en-GB" sz="3200" dirty="0"/>
              <a:t>cache memory</a:t>
            </a:r>
          </a:p>
          <a:p>
            <a:pPr lvl="1"/>
            <a:r>
              <a:rPr lang="en-GB" sz="3200" dirty="0"/>
              <a:t>clock speed</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4021201" y="5940875"/>
            <a:ext cx="4149598" cy="707886"/>
          </a:xfrm>
          <a:prstGeom prst="rect">
            <a:avLst/>
          </a:prstGeom>
          <a:noFill/>
        </p:spPr>
        <p:txBody>
          <a:bodyPr wrap="none" rtlCol="0">
            <a:spAutoFit/>
          </a:bodyPr>
          <a:lstStyle/>
          <a:p>
            <a:pPr algn="ctr"/>
            <a:r>
              <a:rPr lang="en-GB" sz="4000" b="1" dirty="0">
                <a:solidFill>
                  <a:srgbClr val="7030A0"/>
                </a:solidFill>
              </a:rPr>
              <a:t>Range: -127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29EAD-5740-4B1B-9634-9C4694E85549}">
  <ds:schemaRefs>
    <ds:schemaRef ds:uri="http://schemas.microsoft.com/office/infopath/2007/PartnerControls"/>
    <ds:schemaRef ds:uri="http://www.w3.org/XML/1998/namespace"/>
    <ds:schemaRef ds:uri="http://schemas.microsoft.com/office/2006/documentManagement/types"/>
    <ds:schemaRef ds:uri="7870b3cf-1289-4874-b3fd-2340ee2bd0a7"/>
    <ds:schemaRef ds:uri="http://purl.org/dc/elements/1.1/"/>
    <ds:schemaRef ds:uri="http://schemas.microsoft.com/office/2006/metadata/properties"/>
    <ds:schemaRef ds:uri="http://purl.org/dc/dcmitype/"/>
    <ds:schemaRef ds:uri="http://schemas.openxmlformats.org/package/2006/metadata/core-properties"/>
    <ds:schemaRef ds:uri="fb00f1ab-d075-4e01-ab9b-b3f8a42839f0"/>
    <ds:schemaRef ds:uri="http://purl.org/dc/terms/"/>
  </ds:schemaRefs>
</ds:datastoreItem>
</file>

<file path=customXml/itemProps2.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B16379-B872-46EA-9567-DB347CE06D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1080</TotalTime>
  <Words>5381</Words>
  <Application>Microsoft Office PowerPoint</Application>
  <PresentationFormat>Widescreen</PresentationFormat>
  <Paragraphs>1520</Paragraphs>
  <Slides>108</Slides>
  <Notes>98</Notes>
  <HiddenSlides>29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Arial</vt:lpstr>
      <vt:lpstr>Calibri</vt:lpstr>
      <vt:lpstr>Calibri Light</vt:lpstr>
      <vt:lpstr>CiscoSansTT</vt:lpstr>
      <vt:lpstr>Roboto</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Two’s Complement - Range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2/3</vt:lpstr>
      <vt:lpstr>Example 1 – Part 3/3</vt:lpstr>
      <vt:lpstr>Example 2 – 24 bits (16 + 8) – Part 1/3</vt:lpstr>
      <vt:lpstr>Example 2 – Part 1/3</vt:lpstr>
      <vt:lpstr>Example 2 – 24 bits (16 + 8) – Part 2/3</vt:lpstr>
      <vt:lpstr>Example 2 – 24 bits (16 + 8) – Part 2/3</vt:lpstr>
      <vt:lpstr>Example 2 – 24 bits (16 + 8) – Part 3/3</vt:lpstr>
      <vt:lpstr>Example 2 – 24 bits (16 + 8) – Part 3/3</vt:lpstr>
      <vt:lpstr>Practise (1): 24-bit, 8-bit Exponent</vt:lpstr>
      <vt:lpstr>Practise (1): 24-bit, 8-bit Exponent</vt:lpstr>
      <vt:lpstr>Practise (2): 24-bit, 8-bit Exponent</vt:lpstr>
      <vt:lpstr>Practise (2): 24-bit, 8-bit Exponent</vt:lpstr>
      <vt:lpstr>Practise: 24-bit, 8-bit Exponent</vt:lpstr>
      <vt:lpstr>Practise: 24-bit, 8-bit Exponent</vt:lpstr>
      <vt:lpstr>Precision &amp; Range</vt:lpstr>
      <vt:lpstr>Precision &amp; Range</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Width of Data Bus</vt:lpstr>
      <vt:lpstr>Width of Data Bus</vt:lpstr>
      <vt:lpstr>Cache memory</vt:lpstr>
      <vt:lpstr>Cache memory</vt:lpstr>
      <vt:lpstr>Clock Speed</vt:lpstr>
      <vt:lpstr>Clock Speed</vt:lpstr>
      <vt:lpstr>Example</vt:lpstr>
      <vt:lpstr>Environmental Impact</vt:lpstr>
      <vt:lpstr>Learning Objectives</vt:lpstr>
      <vt:lpstr>What is an Intelligent System?</vt:lpstr>
      <vt:lpstr>Heating systems</vt:lpstr>
      <vt:lpstr>Example</vt:lpstr>
      <vt:lpstr>Traffic control 1/2</vt:lpstr>
      <vt:lpstr>Traffic control 2/2</vt:lpstr>
      <vt:lpstr>Example 1</vt:lpstr>
      <vt:lpstr>Example 2</vt:lpstr>
      <vt:lpstr>Car management systems</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109</cp:revision>
  <cp:lastPrinted>2022-03-15T22:28:26Z</cp:lastPrinted>
  <dcterms:created xsi:type="dcterms:W3CDTF">2021-01-18T10:28:49Z</dcterms:created>
  <dcterms:modified xsi:type="dcterms:W3CDTF">2025-03-14T16:08:11Z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